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8800425" cy="4320063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jJGQIk4tWNeGEq3wD7x68I3bZZ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" d="100"/>
          <a:sy n="10" d="100"/>
        </p:scale>
        <p:origin x="2296" y="-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98"/>
              <a:buFont typeface="Calibri"/>
              <a:buNone/>
              <a:defRPr sz="1889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/>
            </a:lvl1pPr>
            <a:lvl2pPr lvl="1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sz="6299"/>
            </a:lvl2pPr>
            <a:lvl3pPr lvl="2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/>
            </a:lvl3pPr>
            <a:lvl4pPr lvl="3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4pPr>
            <a:lvl5pPr lvl="4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5pPr>
            <a:lvl6pPr lvl="5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6pPr>
            <a:lvl7pPr lvl="6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7pPr>
            <a:lvl8pPr lvl="7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8pPr>
            <a:lvl9pPr lvl="8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695008" y="12785191"/>
            <a:ext cx="27410408" cy="24840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5410080" y="17500260"/>
            <a:ext cx="36610544" cy="6210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7190106" y="11470171"/>
            <a:ext cx="36610544" cy="18270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98"/>
              <a:buFont typeface="Calibri"/>
              <a:buNone/>
              <a:defRPr sz="1889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6299"/>
              <a:buNone/>
              <a:defRPr sz="6299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669"/>
              <a:buNone/>
              <a:defRPr sz="5669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1980029" y="11500170"/>
            <a:ext cx="12240181" cy="2741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14580215" y="11500170"/>
            <a:ext cx="12240181" cy="2741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 b="1"/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sz="6299" b="1"/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 b="1"/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1983784" y="15780233"/>
            <a:ext cx="12183928" cy="23210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14580217" y="10590160"/>
            <a:ext cx="12243932" cy="5190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 b="1"/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sz="6299" b="1"/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 b="1"/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14580217" y="15780233"/>
            <a:ext cx="12243932" cy="23210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79"/>
              <a:buFont typeface="Calibri"/>
              <a:buNone/>
              <a:defRPr sz="1007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12243932" y="6220102"/>
            <a:ext cx="14580215" cy="30700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868616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0079"/>
              <a:buChar char="•"/>
              <a:defRPr sz="10079"/>
            </a:lvl1pPr>
            <a:lvl2pPr marL="914400" lvl="1" indent="-78860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8819"/>
              <a:buChar char="•"/>
              <a:defRPr sz="8819"/>
            </a:lvl2pPr>
            <a:lvl3pPr marL="1371600" lvl="2" indent="-70859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7559"/>
              <a:buChar char="•"/>
              <a:defRPr sz="7558"/>
            </a:lvl3pPr>
            <a:lvl4pPr marL="1828800" lvl="3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4pPr>
            <a:lvl5pPr marL="2286000" lvl="4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5pPr>
            <a:lvl6pPr marL="2743200" lvl="5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6pPr>
            <a:lvl7pPr marL="3200400" lvl="6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7pPr>
            <a:lvl8pPr marL="3657600" lvl="7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8pPr>
            <a:lvl9pPr marL="4114800" lvl="8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1983780" y="12960191"/>
            <a:ext cx="9288887" cy="24010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4410"/>
              <a:buNone/>
              <a:defRPr sz="4410"/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79"/>
              <a:buFont typeface="Calibri"/>
              <a:buNone/>
              <a:defRPr sz="1007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12243932" y="6220102"/>
            <a:ext cx="14580215" cy="3070045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983780" y="12960191"/>
            <a:ext cx="9288887" cy="24010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4410"/>
              <a:buNone/>
              <a:defRPr sz="4410"/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859"/>
              <a:buFont typeface="Calibri"/>
              <a:buNone/>
              <a:defRPr sz="138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788606" algn="l" rtl="0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8819"/>
              <a:buFont typeface="Arial"/>
              <a:buChar char="•"/>
              <a:defRPr sz="881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708596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7559"/>
              <a:buFont typeface="Arial"/>
              <a:buChar char="•"/>
              <a:defRPr sz="755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628586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Font typeface="Arial"/>
              <a:buChar char="•"/>
              <a:defRPr sz="6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799812" y="626221"/>
            <a:ext cx="27279044" cy="2259018"/>
          </a:xfrm>
          <a:prstGeom prst="rect">
            <a:avLst/>
          </a:prstGeom>
          <a:gradFill>
            <a:gsLst>
              <a:gs pos="0">
                <a:srgbClr val="20BDC4"/>
              </a:gs>
              <a:gs pos="13000">
                <a:srgbClr val="20BDC4"/>
              </a:gs>
              <a:gs pos="38000">
                <a:srgbClr val="009CDE"/>
              </a:gs>
              <a:gs pos="100000">
                <a:srgbClr val="009CD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4802509" y="648342"/>
            <a:ext cx="23111539" cy="2062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XXI SIMPÓSIO DE INOVAÇÕES TÉCNICAS DA ETEC ASTOR DE MATTOS CARVALHO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r>
              <a:rPr lang="pt-BR" sz="4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DEZEMBRO</a:t>
            </a:r>
            <a:r>
              <a:rPr lang="pt-BR" sz="4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799811" y="2958814"/>
            <a:ext cx="27287700" cy="29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4400" b="1">
                <a:solidFill>
                  <a:schemeClr val="dk1"/>
                </a:solidFill>
              </a:rPr>
              <a:t>PLANO DE NEGÓCIOS DE VENDAS DE VELAS AROMÁTICAS SUSTENTÁVEIS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>
                <a:solidFill>
                  <a:schemeClr val="dk1"/>
                </a:solidFill>
              </a:rPr>
              <a:t>MORENA, ANA; GENEROSO, ANNALIZ; CABRINI, FRANCISCO;CORACINI,GABRIEL;QUEIROZ, GABRIEL</a:t>
            </a:r>
            <a:r>
              <a:rPr lang="pt-BR"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Orientador</a:t>
            </a:r>
            <a:r>
              <a:rPr lang="pt-BR" sz="3000" b="1">
                <a:solidFill>
                  <a:schemeClr val="dk1"/>
                </a:solidFill>
              </a:rPr>
              <a:t>a</a:t>
            </a:r>
            <a:r>
              <a:rPr lang="pt-BR"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pt-BR" sz="3000">
                <a:solidFill>
                  <a:schemeClr val="dk1"/>
                </a:solidFill>
              </a:rPr>
              <a:t>Prof. Ms. Michelle Godoy de Mattos</a:t>
            </a:r>
            <a:endParaRPr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chemeClr val="dk1"/>
              </a:solidFill>
            </a:endParaRPr>
          </a:p>
        </p:txBody>
      </p:sp>
      <p:cxnSp>
        <p:nvCxnSpPr>
          <p:cNvPr id="87" name="Google Shape;87;p1"/>
          <p:cNvCxnSpPr/>
          <p:nvPr/>
        </p:nvCxnSpPr>
        <p:spPr>
          <a:xfrm>
            <a:off x="742950" y="34658866"/>
            <a:ext cx="27344456" cy="0"/>
          </a:xfrm>
          <a:prstGeom prst="straightConnector1">
            <a:avLst/>
          </a:prstGeom>
          <a:noFill/>
          <a:ln w="88900" cap="flat" cmpd="sng">
            <a:solidFill>
              <a:srgbClr val="20BDC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8" name="Google Shape;88;p1"/>
          <p:cNvSpPr txBox="1"/>
          <p:nvPr/>
        </p:nvSpPr>
        <p:spPr>
          <a:xfrm>
            <a:off x="603775" y="34888325"/>
            <a:ext cx="27502800" cy="48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AGRADECIMENTOS</a:t>
            </a:r>
            <a:endParaRPr sz="32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Agradecemos a</a:t>
            </a: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corpo docente, a nossa orientadora, aos nossos pais e responsáveis por todo o apoio durante os anos. </a:t>
            </a: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PRINCIPAIS REFERÊNCIAS BIBLIOGRÁFICAS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PAULETTI, Gabriel Fernandes; SILVESTRE, Wendel Paulo. 15. Óleo essencial cítrico: produção, composição e fracionamento. 2018.</a:t>
            </a:r>
            <a:endParaRPr sz="170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>
              <a:solidFill>
                <a:srgbClr val="22222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PEDROSO, Reginaldo dos Santos; PIRES, Regina Helena. AROMATERAPIA E SISTEMA IMUNE - REVISÃO. </a:t>
            </a:r>
            <a:r>
              <a:rPr lang="pt-BR" sz="17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RECIMA21 - Revista Científica Multidisciplinar - ISSN 2675-6218</a:t>
            </a: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pt-BR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[S. l.]</a:t>
            </a: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v. 2, n. 6, p. e 26462, 2021. DOI: 10.47820/recima21.v2i6.462. Disponível em: https://recima21.com.br/index.php/recima21/article/view/462. Acesso em: 19 nov. 2024.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Oliveira, G. G. do C. de, Nakamura, A. K. da S. (2017). Confecção de velas aromatizadas e coloridas a partir da utilização do óleo vegetal residual como incentivo a educação ambiental. </a:t>
            </a:r>
            <a:r>
              <a:rPr lang="pt-BR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RealizAção</a:t>
            </a: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pt-BR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(6), 40–50. Recuperado de https://ojs.ufgd.edu.br/realizacao/article/view/6805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Valerie Ann Worwood. </a:t>
            </a:r>
            <a:r>
              <a:rPr lang="pt-BR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Complete Book of Essential Oils and Aromatherapy</a:t>
            </a: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New World Library, 23 Aug. 2012.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5720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VIEIRA, Ana Clara Alves; ARAÚJO, Gabrielly Kimbely de Almeida; SOLENA, Nathaly Fernandes. Eco essence: velas aromaterapeuticas. 2024. 25 f. Trabalho de Conclusão de Curso (Técnico em Administração) - Escola Técnica de São Sebastião, São Sebastião, 2024.</a:t>
            </a:r>
            <a:endParaRPr sz="17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>
              <a:solidFill>
                <a:srgbClr val="33333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Yim, V.W.C., et al. “A Review on the Effects of Aromatherapy for Patients with Depressive Symptoms.” </a:t>
            </a:r>
            <a:r>
              <a:rPr lang="pt-BR" sz="17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Journal of Alternative and Complementary Medicine</a:t>
            </a:r>
            <a:r>
              <a:rPr lang="pt-B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vol. 15, no. 2, Feb. 2009, pp. 187–195, https://doi.org/10.1089/acm.2008.0333. Accessed 14 Sept 2021.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4758856" y="6664956"/>
            <a:ext cx="13320000" cy="7637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DESENVOLVIMENTO</a:t>
            </a: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mercado de velas aromáticas sustentáveis tem crescido em resposta à maior conscientização dos consumidores sobre sustentabilidade, saúde e bem-estar. A substituição da parafina tradicional por cera de coco e essências naturais, como laranja, alia benefícios ambientais e terapêuticos, atraindo um público que busca experiências sensoriais e produtos naturais. A análise financeira demonstrou a viabilidade do negócio a partir da venda de cerca de 23 unidades, enquanto as estratégias de marketing focam na construção de uma identidade baseada no bem-estar e na sustentabilidade. Esse cenário evidencia uma oportunidade promissora, alinhada às tendências globais do setor de velas aromáticas, que privilegia a qualidade, a responsabilidade ambiental e o atendimento às necessidades do consumidor consciente.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740809" y="6677575"/>
            <a:ext cx="13320000" cy="7637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INTRODUÇÃO</a:t>
            </a:r>
            <a:b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escolha do tema justifica-se pela necessidade  de analisar a venda de velas artesanais sustentáveis. O uso de matérias-primas naturais visa minimizar esses impactos e proporcionar benefícios já reconhecidos pela aromaterapia, como redução do estresse e melhoria do humor.  Trabalho tem por finalidade desenvolver um plano de negócio voltado à criação e comercialização de velas aromáticas sustentáveis, produzidas com cera de coco e essência de laranja. A iniciativa surge diante das transformações no comportamento do consumidor, que valoriza produtos que conjugam bem-estar, qualidade e responsabilidade socioambiental. Busca-se, assim, viabilizar um empreendimento que alia um produto diferenciado a uma experiência sensorial, baseada no marketing olfativo. A análise financeira evidenciou a viabilidade do negócio, apontando o ponto de equilíbrio a partir da venda de cerca de vinte e três unidades.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742949" y="5497026"/>
            <a:ext cx="27344457" cy="769441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TÉCNICO EM ADMINISTRAÇÃO INTEGRADO AO ENSINO MÉDIO </a:t>
            </a:r>
            <a:endParaRPr/>
          </a:p>
        </p:txBody>
      </p:sp>
      <p:cxnSp>
        <p:nvCxnSpPr>
          <p:cNvPr id="92" name="Google Shape;92;p1"/>
          <p:cNvCxnSpPr/>
          <p:nvPr/>
        </p:nvCxnSpPr>
        <p:spPr>
          <a:xfrm>
            <a:off x="14399998" y="6477733"/>
            <a:ext cx="9834" cy="27823697"/>
          </a:xfrm>
          <a:prstGeom prst="straightConnector1">
            <a:avLst/>
          </a:prstGeom>
          <a:noFill/>
          <a:ln w="76200" cap="flat" cmpd="sng">
            <a:solidFill>
              <a:srgbClr val="20BDC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3" name="Google Shape;93;p1"/>
          <p:cNvSpPr txBox="1"/>
          <p:nvPr/>
        </p:nvSpPr>
        <p:spPr>
          <a:xfrm>
            <a:off x="603780" y="13532975"/>
            <a:ext cx="73059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FIGURA 01 - VELAS AROMÁTICAS COM A ESSÊNCIAS DE LARANJA              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799812" y="23775072"/>
            <a:ext cx="13320000" cy="4250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 GERAL</a:t>
            </a: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objetivo deste trabalho é criar velas aromáticas de alta qualidade, sustentabilidade e eficácia para a comercialização, através do e-commerces e atendimento domiciliar.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 analisa como o marketing sensorial influencia o comportamento dos consumidores, por meio da  essência de laranja.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14786456" y="14435237"/>
            <a:ext cx="13320000" cy="769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FLUXOGRAMA 1 - ETAPAS DA CRIAÇÃO DO TCC</a:t>
            </a:r>
            <a:b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799800" y="27400725"/>
            <a:ext cx="13320000" cy="763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METODOLOGIA</a:t>
            </a: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 a realização deste trabalho, adotou-se uma abordagem metodológica que combina pesquisa bibliográfica, quantitativa e experimental, visando a elaboração de um plano de negócio para velas aromáticas sustentáveis com cera de coco e essência de laranja. Inicialmente, realizou-se o levantamento bibliográfico para fundamentar teoricamente os conceitos de sustentabilidade, aromaterapia e marketing olfativo. Em seguida, aplicou-se uma pesquisa de campo quantitativa por meio de questionários estruturados, direcionados aos alunos e funcionários da Etec Astor de Mattos Carvalho, com o intuito de identificar o perfil dos consumidores, suas preferências de fragrâncias e percepção sobre sustentabilidade. Paralelamente, realizou-se a análise financeira com cálculo de custos, ponto de equilíbrio e margem de contribuição para verificar a viabilidade econômica. A etapa final contemplou a definição de estratégias de marketing digital visando divulgar o produto e fortalecer a relacionação emocional com o público-alvo.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14843688" y="23772997"/>
            <a:ext cx="13320000" cy="624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CONCLUSÃO</a:t>
            </a: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projeto das velas aromáticas sustentáveis, fabricadas com cera de coco e essências naturais, une consciência ambiental, qualidade sensorial e viabilidade econômica. A pesquisa de mercado revelou que o aroma é o principal fator na decisão de compra, reforçando o potencial do produto. A viabilidade financeira foi comprovada com o equilíbrio a partir da venda de 23 unidades. Estratégias de marketing sensorial fortalecem a identidade da marca e a fidelização dos clientes. O empreendimento demonstra grande potencial de crescimento, alinhado ao consumo consciente atual.</a:t>
            </a:r>
            <a:endParaRPr/>
          </a:p>
        </p:txBody>
      </p:sp>
      <p:sp>
        <p:nvSpPr>
          <p:cNvPr id="98" name="Google Shape;98;p1"/>
          <p:cNvSpPr txBox="1"/>
          <p:nvPr/>
        </p:nvSpPr>
        <p:spPr>
          <a:xfrm>
            <a:off x="799812" y="39923179"/>
            <a:ext cx="27363876" cy="2691148"/>
          </a:xfrm>
          <a:prstGeom prst="rect">
            <a:avLst/>
          </a:prstGeom>
          <a:gradFill>
            <a:gsLst>
              <a:gs pos="0">
                <a:srgbClr val="009CDE"/>
              </a:gs>
              <a:gs pos="46000">
                <a:srgbClr val="009CDE"/>
              </a:gs>
              <a:gs pos="86000">
                <a:srgbClr val="20BDC4"/>
              </a:gs>
              <a:gs pos="100000">
                <a:srgbClr val="20BDC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24820" y="39704341"/>
            <a:ext cx="14041568" cy="338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53706" y="40209559"/>
            <a:ext cx="3362891" cy="2118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2200" y="875158"/>
            <a:ext cx="3823641" cy="1761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 title="IMG_3565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0800" y="14978360"/>
            <a:ext cx="5961681" cy="7948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title="White 5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523950" y="15335325"/>
            <a:ext cx="11146051" cy="7948927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"/>
          <p:cNvSpPr txBox="1"/>
          <p:nvPr/>
        </p:nvSpPr>
        <p:spPr>
          <a:xfrm>
            <a:off x="952200" y="23590563"/>
            <a:ext cx="2762400" cy="1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1100">
                <a:solidFill>
                  <a:schemeClr val="dk1"/>
                </a:solidFill>
              </a:rPr>
              <a:t>Fonte: Autores, ,11 DE JUNHO.</a:t>
            </a:r>
            <a:endParaRPr sz="8819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"/>
          <p:cNvSpPr txBox="1"/>
          <p:nvPr/>
        </p:nvSpPr>
        <p:spPr>
          <a:xfrm>
            <a:off x="24650700" y="23279100"/>
            <a:ext cx="2229000" cy="1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FONTE: AUTORES,14 DE MAIO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"/>
          <p:cNvSpPr txBox="1"/>
          <p:nvPr/>
        </p:nvSpPr>
        <p:spPr>
          <a:xfrm>
            <a:off x="7862063" y="14201475"/>
            <a:ext cx="5737200" cy="10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FIGURA 02- LOGOMARCA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p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306012" y="15641561"/>
            <a:ext cx="6490449" cy="6490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1018</Words>
  <Application>Microsoft Office PowerPoint</Application>
  <PresentationFormat>Personalizar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Ronan Adriel Zenatti</dc:creator>
  <cp:lastModifiedBy>Michelle Godoy</cp:lastModifiedBy>
  <cp:revision>1</cp:revision>
  <dcterms:created xsi:type="dcterms:W3CDTF">2017-11-28T14:46:21Z</dcterms:created>
  <dcterms:modified xsi:type="dcterms:W3CDTF">2025-11-27T10:35:01Z</dcterms:modified>
</cp:coreProperties>
</file>